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3" r:id="rId6"/>
    <p:sldId id="265" r:id="rId7"/>
    <p:sldId id="266" r:id="rId8"/>
    <p:sldId id="261" r:id="rId9"/>
    <p:sldId id="262" r:id="rId10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15610"/>
    <p:restoredTop sz="95859"/>
  </p:normalViewPr>
  <p:slideViewPr>
    <p:cSldViewPr snapToGrid="0" snapToObjects="1">
      <p:cViewPr varScale="1">
        <p:scale>
          <a:sx n="103" d="100"/>
          <a:sy n="103" d="100"/>
        </p:scale>
        <p:origin x="114" y="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EE195-C105-0449-A9FB-2FE435DB0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8EB931-343D-8044-8637-4558C2C953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F8CB1-F1B8-9045-814C-D5CD93A01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12D01A-7743-A64D-A1EF-CCAE94951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0F9D0-38CD-C648-B2C5-DC17F682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7605B8-375F-1843-BF1B-A07EAA3025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163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AA562-1123-6F4D-AC96-517024E7B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B56592-0C8C-E347-A1F7-BBE557724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726ED-B77B-664D-A274-7A7CCD027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0090F-1151-164B-AAF9-4EFBDE029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4D58B-919E-534A-A566-5A5D109BA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65163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36DDF1-F418-BB4A-8652-DF89E15496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E161D4-679C-534E-B18C-1B81BCF22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33A01-0B81-2D43-B649-2836A589E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8EBEE-2952-2D46-8D62-815BF5F9A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146B3-25DA-E540-AF7E-0FFD25E8E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95300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EEB7E-2DBD-F946-A1A5-C366275F4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432A4-B009-7042-A240-007D64F3E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63B0C-D58B-0945-9A07-0C271DF8C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1B56A-D44E-AD49-8D86-2114B8A1B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A6A71-91DF-A745-B741-69EC0D989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27529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5499E-A806-E44C-9B98-0CFFCD8CE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D87B9-888E-1A4F-8C17-F74D37F49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6AA31F-6BB4-8440-9118-4B339681D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0AB5D-1641-0F43-BC12-1DC63241D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0029A-420E-BA4C-8DC2-8D2221E60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54901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2F40C-AD01-884C-B005-610B0E8E0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15A58-27AC-2843-AA89-66B8B25009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47D573-63D4-8F44-A1C0-FCD71D515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A4D90-E6BC-024D-A9F6-1F04A2646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CBA43-E42A-C943-9A98-D9974B128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541BBD-B66D-984B-BDCB-725B6A6B7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1669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45A07-09FE-A644-8F3F-5FA195181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C34D38-4673-4849-BE7A-61C1A2ED9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3BB178-1A55-294D-A5FA-EFF0AA519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B1F9A2-1C07-9844-83C2-4B430CE10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A425AE-0215-DB44-9C85-2FFBE6BC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F1BCD8-1677-1041-A4D1-6A5B1E1BE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3BD160-8BB5-EC4F-B29A-FF7AD6B41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05B4D0-D697-7C41-B05C-16D721978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09388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CA8C7-3261-B346-847B-30BFBABF0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852E49-FE7C-E14F-8E2F-2C3180DA6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B7DDC9-75FE-BC41-A1FC-C9C2221B2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E2A1E3-13B0-4C44-BCAD-61A1E3957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12725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30CB02-52A4-D44E-A76E-634F061EF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6EB864-22BF-4840-AA08-7E155F395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F813FD-6ADC-1B4B-8D24-441A003E2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16435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1DC22-CD07-084C-9029-17B81BF9C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4E8EE-3FF7-9145-8098-82BB3D112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F1687-C97D-8A49-8117-5B23280B4C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12D009-E375-1446-B13C-1FEEF8D75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AA1FF5-0F7C-D34F-9D77-B249E1101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017B3A-C53A-9246-BF99-9BFA49CAB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11202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BC026-8D10-9C4B-ABF9-CF286AA91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2F69A-76D3-A94D-9327-D7839E6BB6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6E33E9-ABD1-3843-A855-85A35582F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3464C-2B34-6D46-9081-C3108F8CB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93454-9970-0543-A50A-855B228C3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43592F-2038-C640-8D70-0784CDA41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30416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639724-7379-7345-BF21-A7B085BAB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B3DF6-F243-C346-9EFD-F1B232846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7B167-B9ED-1A47-8B66-D46DBC181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DA979-FA07-5548-88E0-15C2F5FBA35A}" type="datetimeFigureOut">
              <a:rPr lang="x-none" smtClean="0"/>
              <a:t>21.06.2022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C1FB9-BA07-4D4F-9EF0-1DA84D1B98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03589-F2F3-2045-8B39-41873FE94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FA410-3B96-DD46-93FA-33D9F53699DF}" type="slidenum">
              <a:rPr lang="x-none" smtClean="0"/>
              <a:t>‹#›</a:t>
            </a:fld>
            <a:endParaRPr 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BB452D-0902-594A-B7D5-9D29EDF62CD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062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67996-4F16-F94F-BB59-52777B282E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362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/>
              <a:t>Создание игры на объектно-ориентированном языке </a:t>
            </a:r>
            <a:r>
              <a:rPr lang="ru-RU" dirty="0" err="1"/>
              <a:t>Python</a:t>
            </a:r>
            <a:endParaRPr lang="x-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4DE36-3E59-D44C-B15D-A563B58E0D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1476" y="4997286"/>
            <a:ext cx="9144000" cy="1655762"/>
          </a:xfrm>
        </p:spPr>
        <p:txBody>
          <a:bodyPr>
            <a:normAutofit fontScale="92500" lnSpcReduction="10000"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buSzPts val="1440"/>
            </a:pPr>
            <a:r>
              <a:rPr lang="ru-RU" b="1" dirty="0">
                <a:solidFill>
                  <a:schemeClr val="dk1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Выполнил: </a:t>
            </a:r>
            <a:endParaRPr lang="ru-RU" b="1" dirty="0"/>
          </a:p>
          <a:p>
            <a:pPr lvl="0" algn="l">
              <a:lnSpc>
                <a:spcPct val="100000"/>
              </a:lnSpc>
              <a:buSzPts val="1440"/>
            </a:pPr>
            <a:r>
              <a:rPr lang="ru-RU" b="1" dirty="0">
                <a:solidFill>
                  <a:schemeClr val="dk1"/>
                </a:solidFill>
                <a:latin typeface="Bookman Old Style"/>
                <a:sym typeface="Bookman Old Style"/>
              </a:rPr>
              <a:t>Фоменко Данила Олегович</a:t>
            </a:r>
            <a:endParaRPr lang="ru-RU" b="1" dirty="0"/>
          </a:p>
          <a:p>
            <a:pPr lvl="0" algn="l">
              <a:lnSpc>
                <a:spcPct val="100000"/>
              </a:lnSpc>
              <a:buSzPts val="1440"/>
            </a:pPr>
            <a:r>
              <a:rPr lang="ru-RU" b="1" dirty="0">
                <a:solidFill>
                  <a:schemeClr val="dk1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Руководитель:</a:t>
            </a:r>
            <a:endParaRPr lang="ru-RU" b="1" dirty="0"/>
          </a:p>
          <a:p>
            <a:pPr lvl="0" algn="l">
              <a:buSzPts val="1440"/>
            </a:pPr>
            <a:r>
              <a:rPr lang="ru-RU" b="1" dirty="0" err="1">
                <a:solidFill>
                  <a:schemeClr val="dk1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Жирнова</a:t>
            </a:r>
            <a:r>
              <a:rPr lang="ru-RU" b="1" dirty="0">
                <a:solidFill>
                  <a:schemeClr val="dk1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Юлия Витальевна</a:t>
            </a:r>
          </a:p>
        </p:txBody>
      </p:sp>
    </p:spTree>
    <p:extLst>
      <p:ext uri="{BB962C8B-B14F-4D97-AF65-F5344CB8AC3E}">
        <p14:creationId xmlns:p14="http://schemas.microsoft.com/office/powerpoint/2010/main" val="808199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D71CC-C4FD-864F-9CB3-9B0450086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810" y="553277"/>
            <a:ext cx="10515600" cy="1325563"/>
          </a:xfrm>
        </p:spPr>
        <p:txBody>
          <a:bodyPr/>
          <a:lstStyle/>
          <a:p>
            <a:r>
              <a:rPr lang="ru-RU" dirty="0"/>
              <a:t>Цель работы: Создать игру на объектно-ориентированном языке </a:t>
            </a:r>
            <a:r>
              <a:rPr lang="ru-RU" dirty="0" err="1"/>
              <a:t>Python</a:t>
            </a:r>
            <a:endParaRPr lang="x-none" dirty="0"/>
          </a:p>
        </p:txBody>
      </p:sp>
      <p:grpSp>
        <p:nvGrpSpPr>
          <p:cNvPr id="9" name="Group 7">
            <a:extLst>
              <a:ext uri="{FF2B5EF4-FFF2-40B4-BE49-F238E27FC236}">
                <a16:creationId xmlns:a16="http://schemas.microsoft.com/office/drawing/2014/main" id="{78168FD3-AA4C-064A-A268-3885FE683731}"/>
              </a:ext>
            </a:extLst>
          </p:cNvPr>
          <p:cNvGrpSpPr>
            <a:grpSpLocks/>
          </p:cNvGrpSpPr>
          <p:nvPr/>
        </p:nvGrpSpPr>
        <p:grpSpPr bwMode="auto">
          <a:xfrm>
            <a:off x="2861232" y="2159451"/>
            <a:ext cx="4038600" cy="830263"/>
            <a:chOff x="1248" y="1857"/>
            <a:chExt cx="2544" cy="523"/>
          </a:xfrm>
        </p:grpSpPr>
        <p:sp>
          <p:nvSpPr>
            <p:cNvPr id="10" name="Line 8">
              <a:extLst>
                <a:ext uri="{FF2B5EF4-FFF2-40B4-BE49-F238E27FC236}">
                  <a16:creationId xmlns:a16="http://schemas.microsoft.com/office/drawing/2014/main" id="{B1303EF3-E664-FA46-995A-E481EEE82323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380"/>
              <a:ext cx="2352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Rectangle 9">
              <a:extLst>
                <a:ext uri="{FF2B5EF4-FFF2-40B4-BE49-F238E27FC236}">
                  <a16:creationId xmlns:a16="http://schemas.microsoft.com/office/drawing/2014/main" id="{E0CF3107-0391-7A4D-AF2B-815AC51EAA12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201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99CC00"/>
                </a:gs>
                <a:gs pos="100000">
                  <a:srgbClr val="99CC0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99CC00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6CB42B0-1E4A-184D-A9CB-9A08056101AA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59" y="1857"/>
              <a:ext cx="2133" cy="5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lvl="0" algn="ctr">
                <a:buClr>
                  <a:srgbClr val="000000"/>
                </a:buClr>
                <a:buSzPts val="2400"/>
              </a:pPr>
              <a:r>
                <a:rPr lang="ru-RU" sz="2400" b="1" dirty="0"/>
                <a:t>Провести исследование</a:t>
              </a:r>
              <a:endParaRPr lang="en-US" sz="2400" b="1" dirty="0"/>
            </a:p>
            <a:p>
              <a:pPr lvl="0" algn="ctr">
                <a:buClr>
                  <a:srgbClr val="000000"/>
                </a:buClr>
                <a:buSzPts val="2400"/>
              </a:pPr>
              <a:r>
                <a:rPr lang="ru-RU" sz="2400" b="1" dirty="0"/>
                <a:t>компьютерных игр. </a:t>
              </a:r>
              <a:endParaRPr lang="ru-RU" sz="2400" b="1" dirty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Text Box 11">
              <a:extLst>
                <a:ext uri="{FF2B5EF4-FFF2-40B4-BE49-F238E27FC236}">
                  <a16:creationId xmlns:a16="http://schemas.microsoft.com/office/drawing/2014/main" id="{3CFFFF1E-322B-CA4C-9151-1CDC245FEBC5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204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FFFFFF"/>
                  </a:solidFill>
                </a:rPr>
                <a:t>1</a:t>
              </a:r>
            </a:p>
          </p:txBody>
        </p:sp>
      </p:grpSp>
      <p:grpSp>
        <p:nvGrpSpPr>
          <p:cNvPr id="14" name="Group 12">
            <a:extLst>
              <a:ext uri="{FF2B5EF4-FFF2-40B4-BE49-F238E27FC236}">
                <a16:creationId xmlns:a16="http://schemas.microsoft.com/office/drawing/2014/main" id="{35548633-50ED-6144-B4A5-A6534C8CE8E1}"/>
              </a:ext>
            </a:extLst>
          </p:cNvPr>
          <p:cNvGrpSpPr>
            <a:grpSpLocks/>
          </p:cNvGrpSpPr>
          <p:nvPr/>
        </p:nvGrpSpPr>
        <p:grpSpPr bwMode="auto">
          <a:xfrm>
            <a:off x="2832656" y="3280468"/>
            <a:ext cx="4878388" cy="555626"/>
            <a:chOff x="1248" y="2640"/>
            <a:chExt cx="3073" cy="350"/>
          </a:xfrm>
        </p:grpSpPr>
        <p:sp>
          <p:nvSpPr>
            <p:cNvPr id="15" name="Line 13">
              <a:extLst>
                <a:ext uri="{FF2B5EF4-FFF2-40B4-BE49-F238E27FC236}">
                  <a16:creationId xmlns:a16="http://schemas.microsoft.com/office/drawing/2014/main" id="{0147DF27-1CB0-8E4F-8633-B220983E734C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1440" y="2990"/>
              <a:ext cx="2881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Rectangle 14">
              <a:extLst>
                <a:ext uri="{FF2B5EF4-FFF2-40B4-BE49-F238E27FC236}">
                  <a16:creationId xmlns:a16="http://schemas.microsoft.com/office/drawing/2014/main" id="{DCFAEA9E-9FDE-2046-AC4F-5955C2BB3D6C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262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006699"/>
                </a:gs>
                <a:gs pos="100000">
                  <a:srgbClr val="006699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6699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17" name="Text Box 15">
              <a:extLst>
                <a:ext uri="{FF2B5EF4-FFF2-40B4-BE49-F238E27FC236}">
                  <a16:creationId xmlns:a16="http://schemas.microsoft.com/office/drawing/2014/main" id="{CC8CFCCA-574E-2849-BE73-1EDE97D7B2A8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776" y="2654"/>
              <a:ext cx="2545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>
                  <a:srgbClr val="000000"/>
                </a:buClr>
                <a:buSzPts val="2400"/>
              </a:pPr>
              <a:r>
                <a:rPr lang="ru-RU" sz="2400" b="1" dirty="0"/>
                <a:t>Разработать логику игры.</a:t>
              </a:r>
              <a:endParaRPr lang="ru-RU" sz="2400" b="1" dirty="0">
                <a:latin typeface="Bookman Old Style"/>
                <a:ea typeface="Bookman Old Style"/>
                <a:cs typeface="Bookman Old Style"/>
                <a:sym typeface="Bookman Old Style"/>
              </a:endParaRPr>
            </a:p>
          </p:txBody>
        </p:sp>
        <p:sp>
          <p:nvSpPr>
            <p:cNvPr id="18" name="Text Box 16">
              <a:extLst>
                <a:ext uri="{FF2B5EF4-FFF2-40B4-BE49-F238E27FC236}">
                  <a16:creationId xmlns:a16="http://schemas.microsoft.com/office/drawing/2014/main" id="{6B524EF7-F365-EF48-AB77-E2D02572FC60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265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rgbClr val="FFFFFF"/>
                  </a:solidFill>
                </a:rPr>
                <a:t>2</a:t>
              </a:r>
            </a:p>
          </p:txBody>
        </p:sp>
      </p:grpSp>
      <p:grpSp>
        <p:nvGrpSpPr>
          <p:cNvPr id="19" name="Group 17">
            <a:extLst>
              <a:ext uri="{FF2B5EF4-FFF2-40B4-BE49-F238E27FC236}">
                <a16:creationId xmlns:a16="http://schemas.microsoft.com/office/drawing/2014/main" id="{6CC3C96B-EAAB-294E-AB5D-85829F79899D}"/>
              </a:ext>
            </a:extLst>
          </p:cNvPr>
          <p:cNvGrpSpPr>
            <a:grpSpLocks/>
          </p:cNvGrpSpPr>
          <p:nvPr/>
        </p:nvGrpSpPr>
        <p:grpSpPr bwMode="auto">
          <a:xfrm>
            <a:off x="2861231" y="4305529"/>
            <a:ext cx="5353053" cy="582613"/>
            <a:chOff x="1248" y="3230"/>
            <a:chExt cx="3372" cy="367"/>
          </a:xfrm>
        </p:grpSpPr>
        <p:sp>
          <p:nvSpPr>
            <p:cNvPr id="20" name="Line 18">
              <a:extLst>
                <a:ext uri="{FF2B5EF4-FFF2-40B4-BE49-F238E27FC236}">
                  <a16:creationId xmlns:a16="http://schemas.microsoft.com/office/drawing/2014/main" id="{727C6DAD-859A-7048-AB47-C22839E88C0C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1" y="3579"/>
              <a:ext cx="3179" cy="18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Rectangle 19">
              <a:extLst>
                <a:ext uri="{FF2B5EF4-FFF2-40B4-BE49-F238E27FC236}">
                  <a16:creationId xmlns:a16="http://schemas.microsoft.com/office/drawing/2014/main" id="{C637F6A7-000B-CF4A-9E7D-BCB571BFA268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321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FF9933"/>
                </a:gs>
                <a:gs pos="100000">
                  <a:srgbClr val="FF9933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9933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22" name="Text Box 20">
              <a:extLst>
                <a:ext uri="{FF2B5EF4-FFF2-40B4-BE49-F238E27FC236}">
                  <a16:creationId xmlns:a16="http://schemas.microsoft.com/office/drawing/2014/main" id="{F93694A1-117B-104E-90CA-CB2EB4F4546D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59" y="3235"/>
              <a:ext cx="292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lvl="0" algn="ctr">
                <a:buClr>
                  <a:srgbClr val="000000"/>
                </a:buClr>
                <a:buSzPts val="2400"/>
              </a:pPr>
              <a:r>
                <a:rPr lang="ru-RU" sz="2400" b="1" dirty="0"/>
                <a:t>Создать графический интерфейс.</a:t>
              </a:r>
              <a:endParaRPr lang="ru-RU" sz="2400" b="1" dirty="0">
                <a:latin typeface="Bookman Old Style"/>
                <a:ea typeface="Bookman Old Style"/>
                <a:cs typeface="Bookman Old Style"/>
                <a:sym typeface="Bookman Old Style"/>
              </a:endParaRPr>
            </a:p>
          </p:txBody>
        </p:sp>
        <p:sp>
          <p:nvSpPr>
            <p:cNvPr id="23" name="Text Box 21">
              <a:extLst>
                <a:ext uri="{FF2B5EF4-FFF2-40B4-BE49-F238E27FC236}">
                  <a16:creationId xmlns:a16="http://schemas.microsoft.com/office/drawing/2014/main" id="{0F37ACC0-C3AD-B746-AD22-D14508C9731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324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rgbClr val="FFFFFF"/>
                  </a:solidFill>
                </a:rPr>
                <a:t>3</a:t>
              </a:r>
            </a:p>
          </p:txBody>
        </p:sp>
      </p:grpSp>
      <p:pic>
        <p:nvPicPr>
          <p:cNvPr id="1026" name="Picture 2" descr="C:\Users\Admin\Downloads\compu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0782" y="4257946"/>
            <a:ext cx="685708" cy="685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dmin\Downloads\intellij_pycharm_alt_macos_bigsur_icon_19005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6957" y="3289417"/>
            <a:ext cx="685708" cy="685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Admin\Downloads\microsoft_visual_studio_macos_bigsur_icon_189958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970" y="3289418"/>
            <a:ext cx="685708" cy="685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Admin\Downloads\eclipse_22538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658" y="3289418"/>
            <a:ext cx="688416" cy="688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Admin\Downloads\1562699-book-energy-idea-knowledge_10705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3897" y="2330946"/>
            <a:ext cx="658768" cy="658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4" name="Group 2">
            <a:extLst>
              <a:ext uri="{FF2B5EF4-FFF2-40B4-BE49-F238E27FC236}">
                <a16:creationId xmlns:a16="http://schemas.microsoft.com/office/drawing/2014/main" id="{B7DC8BB9-A8D0-C944-90BC-5420284C4456}"/>
              </a:ext>
            </a:extLst>
          </p:cNvPr>
          <p:cNvGrpSpPr>
            <a:grpSpLocks/>
          </p:cNvGrpSpPr>
          <p:nvPr/>
        </p:nvGrpSpPr>
        <p:grpSpPr bwMode="auto">
          <a:xfrm>
            <a:off x="2856094" y="5269852"/>
            <a:ext cx="4383089" cy="582613"/>
            <a:chOff x="1248" y="1440"/>
            <a:chExt cx="2761" cy="367"/>
          </a:xfrm>
        </p:grpSpPr>
        <p:sp>
          <p:nvSpPr>
            <p:cNvPr id="35" name="Line 3">
              <a:extLst>
                <a:ext uri="{FF2B5EF4-FFF2-40B4-BE49-F238E27FC236}">
                  <a16:creationId xmlns:a16="http://schemas.microsoft.com/office/drawing/2014/main" id="{90C19B04-126C-6146-9305-198E2426D080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1790"/>
              <a:ext cx="2569" cy="17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Rectangle 4">
              <a:extLst>
                <a:ext uri="{FF2B5EF4-FFF2-40B4-BE49-F238E27FC236}">
                  <a16:creationId xmlns:a16="http://schemas.microsoft.com/office/drawing/2014/main" id="{76022DEA-A0FF-1D4F-A946-1A4180AE125E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142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FF7C80"/>
                </a:gs>
                <a:gs pos="100000">
                  <a:srgbClr val="FF7C8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7C80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37" name="Text Box 5">
              <a:extLst>
                <a:ext uri="{FF2B5EF4-FFF2-40B4-BE49-F238E27FC236}">
                  <a16:creationId xmlns:a16="http://schemas.microsoft.com/office/drawing/2014/main" id="{9599CEDE-22D4-BF47-9EEE-5E1A3364B926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722" y="1454"/>
              <a:ext cx="2287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b="1" dirty="0">
                  <a:solidFill>
                    <a:srgbClr val="000000"/>
                  </a:solidFill>
                </a:rPr>
                <a:t>Разобрать поведение ИИ.</a:t>
              </a:r>
              <a:endParaRPr lang="en-US" sz="2400" b="1" dirty="0">
                <a:solidFill>
                  <a:srgbClr val="000000"/>
                </a:solidFill>
              </a:endParaRPr>
            </a:p>
          </p:txBody>
        </p:sp>
        <p:sp>
          <p:nvSpPr>
            <p:cNvPr id="38" name="Text Box 6">
              <a:extLst>
                <a:ext uri="{FF2B5EF4-FFF2-40B4-BE49-F238E27FC236}">
                  <a16:creationId xmlns:a16="http://schemas.microsoft.com/office/drawing/2014/main" id="{6020C7D9-DA28-2647-AE54-E9C64884801C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145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rgbClr val="FFFFFF"/>
                  </a:solidFill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3315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>
            <a:off x="3901965" y="378373"/>
            <a:ext cx="3972911" cy="132430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chemeClr val="tx1"/>
                </a:solidFill>
              </a:rPr>
              <a:t>Python</a:t>
            </a:r>
            <a:endParaRPr lang="ru-RU" sz="6600" dirty="0">
              <a:solidFill>
                <a:schemeClr val="tx1"/>
              </a:solidFill>
            </a:endParaRP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528143" y="2341179"/>
            <a:ext cx="3373822" cy="345264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>
                <a:solidFill>
                  <a:schemeClr val="tx1"/>
                </a:solidFill>
              </a:rPr>
              <a:t>Преимущества: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Очень низкий порог вхождения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Простота написания кода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Высокая читаемость кода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Множество модулей и библиотек</a:t>
            </a: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7874876" y="2341179"/>
            <a:ext cx="3373822" cy="345264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>
                <a:solidFill>
                  <a:schemeClr val="tx1"/>
                </a:solidFill>
              </a:rPr>
              <a:t>Недостатки: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Низкое быстродействие</a:t>
            </a:r>
          </a:p>
        </p:txBody>
      </p:sp>
      <p:cxnSp>
        <p:nvCxnSpPr>
          <p:cNvPr id="7" name="Прямая со стрелкой 6"/>
          <p:cNvCxnSpPr>
            <a:stCxn id="4" idx="2"/>
            <a:endCxn id="6" idx="0"/>
          </p:cNvCxnSpPr>
          <p:nvPr/>
        </p:nvCxnSpPr>
        <p:spPr>
          <a:xfrm>
            <a:off x="5888421" y="1702676"/>
            <a:ext cx="3673366" cy="63850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4" idx="2"/>
            <a:endCxn id="5" idx="0"/>
          </p:cNvCxnSpPr>
          <p:nvPr/>
        </p:nvCxnSpPr>
        <p:spPr>
          <a:xfrm flipH="1">
            <a:off x="2215054" y="1702676"/>
            <a:ext cx="3673367" cy="63850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051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>
            <a:off x="4067503" y="378373"/>
            <a:ext cx="3972911" cy="132430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dirty="0" err="1">
                <a:solidFill>
                  <a:schemeClr val="tx1"/>
                </a:solidFill>
              </a:rPr>
              <a:t>PyCharm</a:t>
            </a:r>
            <a:endParaRPr lang="ru-RU" sz="6600" dirty="0">
              <a:solidFill>
                <a:schemeClr val="tx1"/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693681" y="2341179"/>
            <a:ext cx="3373822" cy="345264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>
                <a:solidFill>
                  <a:schemeClr val="tx1"/>
                </a:solidFill>
              </a:rPr>
              <a:t>Преимущества: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IDE</a:t>
            </a:r>
            <a:r>
              <a:rPr lang="ru-RU" dirty="0">
                <a:solidFill>
                  <a:schemeClr val="tx1"/>
                </a:solidFill>
              </a:rPr>
              <a:t> созданная специально для </a:t>
            </a:r>
            <a:r>
              <a:rPr lang="ru-RU" dirty="0" err="1">
                <a:solidFill>
                  <a:schemeClr val="tx1"/>
                </a:solidFill>
              </a:rPr>
              <a:t>Python</a:t>
            </a:r>
            <a:endParaRPr lang="ru-RU" dirty="0">
              <a:solidFill>
                <a:schemeClr val="tx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Огромное количество встроенных полезных функций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Удобство и относительная простота использования</a:t>
            </a:r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8040414" y="2341179"/>
            <a:ext cx="3373822" cy="345264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>
                <a:solidFill>
                  <a:schemeClr val="tx1"/>
                </a:solidFill>
              </a:rPr>
              <a:t>Недостатки: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1"/>
                </a:solidFill>
              </a:rPr>
              <a:t>Ввиду тяжеловесности может медленно загружаться на слабых системах </a:t>
            </a:r>
          </a:p>
        </p:txBody>
      </p:sp>
      <p:cxnSp>
        <p:nvCxnSpPr>
          <p:cNvPr id="21" name="Прямая со стрелкой 20"/>
          <p:cNvCxnSpPr>
            <a:stCxn id="4" idx="2"/>
            <a:endCxn id="15" idx="0"/>
          </p:cNvCxnSpPr>
          <p:nvPr/>
        </p:nvCxnSpPr>
        <p:spPr>
          <a:xfrm>
            <a:off x="6053959" y="1702676"/>
            <a:ext cx="3673366" cy="63850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>
            <a:stCxn id="4" idx="2"/>
            <a:endCxn id="8" idx="0"/>
          </p:cNvCxnSpPr>
          <p:nvPr/>
        </p:nvCxnSpPr>
        <p:spPr>
          <a:xfrm flipH="1">
            <a:off x="2380592" y="1702676"/>
            <a:ext cx="3673367" cy="63850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0995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3248" y="383409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Структура приложения</a:t>
            </a:r>
          </a:p>
        </p:txBody>
      </p:sp>
      <p:sp>
        <p:nvSpPr>
          <p:cNvPr id="4" name="Овал 3"/>
          <p:cNvSpPr/>
          <p:nvPr/>
        </p:nvSpPr>
        <p:spPr>
          <a:xfrm>
            <a:off x="4629806" y="1728514"/>
            <a:ext cx="2680138" cy="87909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Дилер мешает карты</a:t>
            </a:r>
          </a:p>
        </p:txBody>
      </p:sp>
      <p:sp>
        <p:nvSpPr>
          <p:cNvPr id="11" name="Овал 10"/>
          <p:cNvSpPr/>
          <p:nvPr/>
        </p:nvSpPr>
        <p:spPr>
          <a:xfrm>
            <a:off x="838200" y="2569778"/>
            <a:ext cx="2680138" cy="87909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Игроки делают ставки</a:t>
            </a:r>
          </a:p>
        </p:txBody>
      </p:sp>
      <p:sp>
        <p:nvSpPr>
          <p:cNvPr id="12" name="Овал 11"/>
          <p:cNvSpPr/>
          <p:nvPr/>
        </p:nvSpPr>
        <p:spPr>
          <a:xfrm>
            <a:off x="838200" y="3846786"/>
            <a:ext cx="2680138" cy="139787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Дилер раздает по 2 карты игрокам</a:t>
            </a:r>
          </a:p>
        </p:txBody>
      </p:sp>
      <p:sp>
        <p:nvSpPr>
          <p:cNvPr id="13" name="Овал 12"/>
          <p:cNvSpPr/>
          <p:nvPr/>
        </p:nvSpPr>
        <p:spPr>
          <a:xfrm>
            <a:off x="4629806" y="4365567"/>
            <a:ext cx="2680138" cy="87909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Игроки оценивают ситуацию</a:t>
            </a:r>
          </a:p>
        </p:txBody>
      </p:sp>
      <p:sp>
        <p:nvSpPr>
          <p:cNvPr id="14" name="Овал 13"/>
          <p:cNvSpPr/>
          <p:nvPr/>
        </p:nvSpPr>
        <p:spPr>
          <a:xfrm>
            <a:off x="8119241" y="3846786"/>
            <a:ext cx="2890345" cy="139787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Игроки либо берут карты, либо остаются при своих </a:t>
            </a:r>
          </a:p>
        </p:txBody>
      </p:sp>
      <p:sp>
        <p:nvSpPr>
          <p:cNvPr id="15" name="Овал 14"/>
          <p:cNvSpPr/>
          <p:nvPr/>
        </p:nvSpPr>
        <p:spPr>
          <a:xfrm>
            <a:off x="8224344" y="2607605"/>
            <a:ext cx="2680138" cy="879091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Победа</a:t>
            </a:r>
            <a:r>
              <a:rPr lang="en-US" dirty="0"/>
              <a:t>/</a:t>
            </a:r>
            <a:r>
              <a:rPr lang="ru-RU" dirty="0"/>
              <a:t>Поражение</a:t>
            </a:r>
          </a:p>
        </p:txBody>
      </p:sp>
      <p:cxnSp>
        <p:nvCxnSpPr>
          <p:cNvPr id="16" name="Прямая со стрелкой 15"/>
          <p:cNvCxnSpPr>
            <a:stCxn id="4" idx="4"/>
            <a:endCxn id="11" idx="6"/>
          </p:cNvCxnSpPr>
          <p:nvPr/>
        </p:nvCxnSpPr>
        <p:spPr>
          <a:xfrm flipH="1">
            <a:off x="3518338" y="2607605"/>
            <a:ext cx="2451537" cy="40171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11" idx="4"/>
            <a:endCxn id="12" idx="0"/>
          </p:cNvCxnSpPr>
          <p:nvPr/>
        </p:nvCxnSpPr>
        <p:spPr>
          <a:xfrm>
            <a:off x="2178269" y="3448869"/>
            <a:ext cx="0" cy="39791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12" idx="6"/>
            <a:endCxn id="13" idx="2"/>
          </p:cNvCxnSpPr>
          <p:nvPr/>
        </p:nvCxnSpPr>
        <p:spPr>
          <a:xfrm>
            <a:off x="3518338" y="4545724"/>
            <a:ext cx="1111468" cy="25938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>
            <a:stCxn id="13" idx="6"/>
            <a:endCxn id="14" idx="2"/>
          </p:cNvCxnSpPr>
          <p:nvPr/>
        </p:nvCxnSpPr>
        <p:spPr>
          <a:xfrm flipV="1">
            <a:off x="7309944" y="4545724"/>
            <a:ext cx="809297" cy="25938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>
            <a:stCxn id="14" idx="0"/>
            <a:endCxn id="15" idx="4"/>
          </p:cNvCxnSpPr>
          <p:nvPr/>
        </p:nvCxnSpPr>
        <p:spPr>
          <a:xfrm flipH="1" flipV="1">
            <a:off x="9564413" y="3486696"/>
            <a:ext cx="1" cy="36009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247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DCAE5F-FC51-4598-A188-64AEE81F9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Интерфейс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008C5B2-3110-4CAE-9989-B3E3389A0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925" y="1462087"/>
            <a:ext cx="5010150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783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458C22-48A9-4332-B652-C0F0CF8DB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35DFD6-DD5E-4FE0-A550-2BAA33A2E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6471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0131" y="365125"/>
            <a:ext cx="3765331" cy="1325563"/>
          </a:xfrm>
        </p:spPr>
        <p:txBody>
          <a:bodyPr/>
          <a:lstStyle/>
          <a:p>
            <a:r>
              <a:rPr lang="ru-RU" dirty="0">
                <a:latin typeface="Bookman Old Style"/>
                <a:ea typeface="Bookman Old Style"/>
                <a:cs typeface="Bookman Old Style"/>
                <a:sym typeface="Bookman Old Style"/>
              </a:rPr>
              <a:t>Заключение</a:t>
            </a:r>
            <a:endParaRPr lang="ru-RU" dirty="0"/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id="{78168FD3-AA4C-064A-A268-3885FE683731}"/>
              </a:ext>
            </a:extLst>
          </p:cNvPr>
          <p:cNvGrpSpPr>
            <a:grpSpLocks/>
          </p:cNvGrpSpPr>
          <p:nvPr/>
        </p:nvGrpSpPr>
        <p:grpSpPr bwMode="auto">
          <a:xfrm>
            <a:off x="2937431" y="2299649"/>
            <a:ext cx="3952875" cy="830263"/>
            <a:chOff x="1248" y="1874"/>
            <a:chExt cx="2490" cy="523"/>
          </a:xfrm>
        </p:grpSpPr>
        <p:sp>
          <p:nvSpPr>
            <p:cNvPr id="5" name="Line 8">
              <a:extLst>
                <a:ext uri="{FF2B5EF4-FFF2-40B4-BE49-F238E27FC236}">
                  <a16:creationId xmlns:a16="http://schemas.microsoft.com/office/drawing/2014/main" id="{B1303EF3-E664-FA46-995A-E481EEE82323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380"/>
              <a:ext cx="2129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Rectangle 9">
              <a:extLst>
                <a:ext uri="{FF2B5EF4-FFF2-40B4-BE49-F238E27FC236}">
                  <a16:creationId xmlns:a16="http://schemas.microsoft.com/office/drawing/2014/main" id="{E0CF3107-0391-7A4D-AF2B-815AC51EAA12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201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99CC00"/>
                </a:gs>
                <a:gs pos="100000">
                  <a:srgbClr val="99CC0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99CC00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7" name="Text Box 10">
              <a:extLst>
                <a:ext uri="{FF2B5EF4-FFF2-40B4-BE49-F238E27FC236}">
                  <a16:creationId xmlns:a16="http://schemas.microsoft.com/office/drawing/2014/main" id="{16CB42B0-1E4A-184D-A9CB-9A08056101AA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471" y="1874"/>
              <a:ext cx="2267" cy="5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lvl="0" algn="ctr">
                <a:buClr>
                  <a:srgbClr val="000000"/>
                </a:buClr>
                <a:buSzPts val="2400"/>
              </a:pPr>
              <a:r>
                <a:rPr lang="ru-RU" sz="2400" b="1" dirty="0"/>
                <a:t>Сделан обзор темы компьютерных игр.</a:t>
              </a:r>
              <a:endParaRPr lang="ru-RU" sz="2400" b="1" dirty="0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Text Box 11">
              <a:extLst>
                <a:ext uri="{FF2B5EF4-FFF2-40B4-BE49-F238E27FC236}">
                  <a16:creationId xmlns:a16="http://schemas.microsoft.com/office/drawing/2014/main" id="{3CFFFF1E-322B-CA4C-9151-1CDC245FEBC5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204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FFFFFF"/>
                  </a:solidFill>
                </a:rPr>
                <a:t>1</a:t>
              </a:r>
            </a:p>
          </p:txBody>
        </p:sp>
      </p:grpSp>
      <p:grpSp>
        <p:nvGrpSpPr>
          <p:cNvPr id="9" name="Group 12">
            <a:extLst>
              <a:ext uri="{FF2B5EF4-FFF2-40B4-BE49-F238E27FC236}">
                <a16:creationId xmlns:a16="http://schemas.microsoft.com/office/drawing/2014/main" id="{35548633-50ED-6144-B4A5-A6534C8CE8E1}"/>
              </a:ext>
            </a:extLst>
          </p:cNvPr>
          <p:cNvGrpSpPr>
            <a:grpSpLocks/>
          </p:cNvGrpSpPr>
          <p:nvPr/>
        </p:nvGrpSpPr>
        <p:grpSpPr bwMode="auto">
          <a:xfrm>
            <a:off x="2859013" y="3439955"/>
            <a:ext cx="4456113" cy="555625"/>
            <a:chOff x="1248" y="2640"/>
            <a:chExt cx="2807" cy="350"/>
          </a:xfrm>
        </p:grpSpPr>
        <p:sp>
          <p:nvSpPr>
            <p:cNvPr id="10" name="Line 13">
              <a:extLst>
                <a:ext uri="{FF2B5EF4-FFF2-40B4-BE49-F238E27FC236}">
                  <a16:creationId xmlns:a16="http://schemas.microsoft.com/office/drawing/2014/main" id="{0147DF27-1CB0-8E4F-8633-B220983E734C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2990"/>
              <a:ext cx="2615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Rectangle 14">
              <a:extLst>
                <a:ext uri="{FF2B5EF4-FFF2-40B4-BE49-F238E27FC236}">
                  <a16:creationId xmlns:a16="http://schemas.microsoft.com/office/drawing/2014/main" id="{DCFAEA9E-9FDE-2046-AC4F-5955C2BB3D6C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262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006699"/>
                </a:gs>
                <a:gs pos="100000">
                  <a:srgbClr val="006699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6699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12" name="Text Box 15">
              <a:extLst>
                <a:ext uri="{FF2B5EF4-FFF2-40B4-BE49-F238E27FC236}">
                  <a16:creationId xmlns:a16="http://schemas.microsoft.com/office/drawing/2014/main" id="{CC8CFCCA-574E-2849-BE73-1EDE97D7B2A8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720" y="2678"/>
              <a:ext cx="2307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lvl="0" algn="ctr">
                <a:buClr>
                  <a:srgbClr val="000000"/>
                </a:buClr>
                <a:buSzPts val="2400"/>
              </a:pPr>
              <a:r>
                <a:rPr lang="ru-RU" sz="2400" b="1" dirty="0"/>
                <a:t>Разработана логика игры.</a:t>
              </a:r>
              <a:endParaRPr lang="ru-RU" sz="2400" b="1" dirty="0">
                <a:latin typeface="Bookman Old Style"/>
                <a:ea typeface="Bookman Old Style"/>
                <a:cs typeface="Bookman Old Style"/>
                <a:sym typeface="Bookman Old Style"/>
              </a:endParaRPr>
            </a:p>
          </p:txBody>
        </p:sp>
        <p:sp>
          <p:nvSpPr>
            <p:cNvPr id="13" name="Text Box 16">
              <a:extLst>
                <a:ext uri="{FF2B5EF4-FFF2-40B4-BE49-F238E27FC236}">
                  <a16:creationId xmlns:a16="http://schemas.microsoft.com/office/drawing/2014/main" id="{6B524EF7-F365-EF48-AB77-E2D02572FC60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265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rgbClr val="FFFFFF"/>
                  </a:solidFill>
                </a:rPr>
                <a:t>2</a:t>
              </a:r>
            </a:p>
          </p:txBody>
        </p:sp>
      </p:grpSp>
      <p:grpSp>
        <p:nvGrpSpPr>
          <p:cNvPr id="14" name="Group 17">
            <a:extLst>
              <a:ext uri="{FF2B5EF4-FFF2-40B4-BE49-F238E27FC236}">
                <a16:creationId xmlns:a16="http://schemas.microsoft.com/office/drawing/2014/main" id="{6CC3C96B-EAAB-294E-AB5D-85829F79899D}"/>
              </a:ext>
            </a:extLst>
          </p:cNvPr>
          <p:cNvGrpSpPr>
            <a:grpSpLocks/>
          </p:cNvGrpSpPr>
          <p:nvPr/>
        </p:nvGrpSpPr>
        <p:grpSpPr bwMode="auto">
          <a:xfrm>
            <a:off x="2861231" y="4305529"/>
            <a:ext cx="5270504" cy="598488"/>
            <a:chOff x="1248" y="3230"/>
            <a:chExt cx="3320" cy="377"/>
          </a:xfrm>
        </p:grpSpPr>
        <p:sp>
          <p:nvSpPr>
            <p:cNvPr id="15" name="Line 18">
              <a:extLst>
                <a:ext uri="{FF2B5EF4-FFF2-40B4-BE49-F238E27FC236}">
                  <a16:creationId xmlns:a16="http://schemas.microsoft.com/office/drawing/2014/main" id="{727C6DAD-859A-7048-AB47-C22839E88C0C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1" y="3579"/>
              <a:ext cx="3127" cy="28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Rectangle 19">
              <a:extLst>
                <a:ext uri="{FF2B5EF4-FFF2-40B4-BE49-F238E27FC236}">
                  <a16:creationId xmlns:a16="http://schemas.microsoft.com/office/drawing/2014/main" id="{C637F6A7-000B-CF4A-9E7D-BCB571BFA268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321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FF9933"/>
                </a:gs>
                <a:gs pos="100000">
                  <a:srgbClr val="FF9933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9933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17" name="Text Box 20">
              <a:extLst>
                <a:ext uri="{FF2B5EF4-FFF2-40B4-BE49-F238E27FC236}">
                  <a16:creationId xmlns:a16="http://schemas.microsoft.com/office/drawing/2014/main" id="{F93694A1-117B-104E-90CA-CB2EB4F4546D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707" y="3270"/>
              <a:ext cx="2861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lvl="0" algn="ctr">
                <a:buClr>
                  <a:srgbClr val="000000"/>
                </a:buClr>
                <a:buSzPts val="2400"/>
              </a:pPr>
              <a:r>
                <a:rPr lang="ru-RU" sz="2400" b="1" dirty="0"/>
                <a:t>Создан графический интерфейс.</a:t>
              </a:r>
              <a:endParaRPr lang="ru-RU" sz="2400" b="1" dirty="0">
                <a:latin typeface="Bookman Old Style"/>
                <a:ea typeface="Bookman Old Style"/>
                <a:cs typeface="Bookman Old Style"/>
                <a:sym typeface="Bookman Old Style"/>
              </a:endParaRPr>
            </a:p>
          </p:txBody>
        </p:sp>
        <p:sp>
          <p:nvSpPr>
            <p:cNvPr id="18" name="Text Box 21">
              <a:extLst>
                <a:ext uri="{FF2B5EF4-FFF2-40B4-BE49-F238E27FC236}">
                  <a16:creationId xmlns:a16="http://schemas.microsoft.com/office/drawing/2014/main" id="{0F37ACC0-C3AD-B746-AD22-D14508C9731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324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rgbClr val="FFFFFF"/>
                  </a:solidFill>
                </a:rPr>
                <a:t>3</a:t>
              </a:r>
            </a:p>
          </p:txBody>
        </p:sp>
      </p:grpSp>
      <p:pic>
        <p:nvPicPr>
          <p:cNvPr id="19" name="Picture 6" descr="C:\Users\Admin\Downloads\1562699-book-energy-idea-knowledge_10705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014" y="2471097"/>
            <a:ext cx="658768" cy="658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" descr="C:\Users\Admin\Downloads\intellij_pycharm_alt_macos_bigsur_icon_19005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4642" y="3388045"/>
            <a:ext cx="685708" cy="685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C:\Users\Admin\Downloads\comput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4642" y="4257946"/>
            <a:ext cx="685708" cy="685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">
            <a:extLst>
              <a:ext uri="{FF2B5EF4-FFF2-40B4-BE49-F238E27FC236}">
                <a16:creationId xmlns:a16="http://schemas.microsoft.com/office/drawing/2014/main" id="{B7DC8BB9-A8D0-C944-90BC-5420284C4456}"/>
              </a:ext>
            </a:extLst>
          </p:cNvPr>
          <p:cNvGrpSpPr>
            <a:grpSpLocks/>
          </p:cNvGrpSpPr>
          <p:nvPr/>
        </p:nvGrpSpPr>
        <p:grpSpPr bwMode="auto">
          <a:xfrm>
            <a:off x="2856094" y="5171427"/>
            <a:ext cx="4716464" cy="582613"/>
            <a:chOff x="1248" y="1440"/>
            <a:chExt cx="2971" cy="367"/>
          </a:xfrm>
        </p:grpSpPr>
        <p:sp>
          <p:nvSpPr>
            <p:cNvPr id="23" name="Line 3">
              <a:extLst>
                <a:ext uri="{FF2B5EF4-FFF2-40B4-BE49-F238E27FC236}">
                  <a16:creationId xmlns:a16="http://schemas.microsoft.com/office/drawing/2014/main" id="{90C19B04-126C-6146-9305-198E2426D080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1440" y="1790"/>
              <a:ext cx="2569" cy="17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Rectangle 4">
              <a:extLst>
                <a:ext uri="{FF2B5EF4-FFF2-40B4-BE49-F238E27FC236}">
                  <a16:creationId xmlns:a16="http://schemas.microsoft.com/office/drawing/2014/main" id="{76022DEA-A0FF-1D4F-A946-1A4180AE125E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3419336">
              <a:off x="1261" y="142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FF7C80"/>
                </a:gs>
                <a:gs pos="100000">
                  <a:srgbClr val="FF7C8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7C80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25" name="Text Box 5">
              <a:extLst>
                <a:ext uri="{FF2B5EF4-FFF2-40B4-BE49-F238E27FC236}">
                  <a16:creationId xmlns:a16="http://schemas.microsoft.com/office/drawing/2014/main" id="{9599CEDE-22D4-BF47-9EEE-5E1A3364B926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722" y="1454"/>
              <a:ext cx="2497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b="1" dirty="0">
                  <a:solidFill>
                    <a:srgbClr val="000000"/>
                  </a:solidFill>
                </a:rPr>
                <a:t>Разработано поведение ИИ.</a:t>
              </a:r>
              <a:endParaRPr lang="en-US" sz="2400" b="1" dirty="0">
                <a:solidFill>
                  <a:srgbClr val="000000"/>
                </a:solidFill>
              </a:endParaRPr>
            </a:p>
          </p:txBody>
        </p:sp>
        <p:sp>
          <p:nvSpPr>
            <p:cNvPr id="26" name="Text Box 6">
              <a:extLst>
                <a:ext uri="{FF2B5EF4-FFF2-40B4-BE49-F238E27FC236}">
                  <a16:creationId xmlns:a16="http://schemas.microsoft.com/office/drawing/2014/main" id="{6020C7D9-DA28-2647-AE54-E9C64884801C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296" y="145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rgbClr val="FFFFFF"/>
                  </a:solidFill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0202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86807" y="2149147"/>
            <a:ext cx="5609896" cy="1325563"/>
          </a:xfrm>
        </p:spPr>
        <p:txBody>
          <a:bodyPr/>
          <a:lstStyle/>
          <a:p>
            <a:r>
              <a:rPr lang="ru-RU" b="1" dirty="0">
                <a:ea typeface="Bookman Old Style"/>
                <a:cs typeface="Bookman Old Style"/>
                <a:sym typeface="Bookman Old Style"/>
              </a:rPr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65208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152</Words>
  <Application>Microsoft Office PowerPoint</Application>
  <PresentationFormat>Широкоэкранный</PresentationFormat>
  <Paragraphs>48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Bookman Old Style</vt:lpstr>
      <vt:lpstr>Calibri</vt:lpstr>
      <vt:lpstr>Calibri Light</vt:lpstr>
      <vt:lpstr>Office Theme</vt:lpstr>
      <vt:lpstr>Создание игры на объектно-ориентированном языке Python</vt:lpstr>
      <vt:lpstr>Цель работы: Создать игру на объектно-ориентированном языке Python</vt:lpstr>
      <vt:lpstr>Презентация PowerPoint</vt:lpstr>
      <vt:lpstr>Презентация PowerPoint</vt:lpstr>
      <vt:lpstr>Структура приложения</vt:lpstr>
      <vt:lpstr>Интерфейс</vt:lpstr>
      <vt:lpstr>Презентация PowerPoint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Администратор</cp:lastModifiedBy>
  <cp:revision>11</cp:revision>
  <dcterms:created xsi:type="dcterms:W3CDTF">2022-01-31T14:37:20Z</dcterms:created>
  <dcterms:modified xsi:type="dcterms:W3CDTF">2022-06-21T09:08:42Z</dcterms:modified>
</cp:coreProperties>
</file>

<file path=docProps/thumbnail.jpeg>
</file>